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3300"/>
    <a:srgbClr val="FF99FF"/>
    <a:srgbClr val="9966FF"/>
    <a:srgbClr val="FF66FF"/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9BFlcifuOI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ymislezjI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z.heraldcorp.com/culture/view.php?ud=201903210834219912412_1" TargetMode="Externa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hyperlink" Target="https://www.youtube.com/watch?v=IkFam0_WEqc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bX75Ibnqyk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/>
              <a:t>11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왜 공부를 해야 하는가</a:t>
            </a:r>
            <a:r>
              <a:rPr lang="en-US" altLang="ko-KR" b="1" dirty="0">
                <a:solidFill>
                  <a:srgbClr val="0000CC"/>
                </a:solidFill>
              </a:rPr>
              <a:t>?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https://www.youtube.com/watch?v=i9BFlcifuOI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  </a:t>
            </a:r>
          </a:p>
          <a:p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의사는 아이에게 왜 공부를 해야 한다고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의사의 자라온 환경은 어땠다고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의사는 공부에 대해서 뭐라고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여러분은 공부가 어떤가요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의사의 의견에 동의하나요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</a:t>
            </a:r>
          </a:p>
        </p:txBody>
      </p:sp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328" y="4525947"/>
            <a:ext cx="1171979" cy="1280299"/>
          </a:xfrm>
          <a:prstGeom prst="rect">
            <a:avLst/>
          </a:prstGeom>
        </p:spPr>
      </p:pic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05A5E4D2-717E-42B7-B736-0CF3A0CA9F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8" y="1675386"/>
            <a:ext cx="1010921" cy="10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788924"/>
              </p:ext>
            </p:extLst>
          </p:nvPr>
        </p:nvGraphicFramePr>
        <p:xfrm>
          <a:off x="360408" y="2053661"/>
          <a:ext cx="11429515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07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59923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73549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3385225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학업 성취도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자기주도 학습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극대화하다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몰입교육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악착같이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추상적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객관화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비판적 사고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성과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능동적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효율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열등생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2561963" y="2683897"/>
            <a:ext cx="3336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academic achievement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273248" y="3250722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maximize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2528271" y="3765461"/>
            <a:ext cx="351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persistently, tenaciously 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178062" y="4306991"/>
            <a:ext cx="213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objectification </a:t>
            </a:r>
            <a:endParaRPr lang="ko-KR" altLang="en-US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096782" y="4864644"/>
            <a:ext cx="2289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outcome, result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3427160" y="5416595"/>
            <a:ext cx="1463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efficiency</a:t>
            </a:r>
            <a:endParaRPr lang="ko-KR" altLang="en-US" sz="20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8589882" y="2692996"/>
            <a:ext cx="3063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autonomous learning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8626926" y="3238912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immersion education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9461149" y="3773676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abstract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047254" y="4310622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critical thinking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9574318" y="4853567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active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8602750" y="5429465"/>
            <a:ext cx="3009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poor/ inferior</a:t>
            </a:r>
            <a:r>
              <a:rPr lang="ko-KR" altLang="en-US" sz="2400" dirty="0"/>
              <a:t> </a:t>
            </a:r>
            <a:r>
              <a:rPr lang="en-US" altLang="ko-KR" sz="2400" dirty="0"/>
              <a:t>student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</a:t>
            </a:r>
            <a:r>
              <a:rPr lang="ko-KR" altLang="en-US" sz="3200" b="1" dirty="0"/>
              <a:t>다음 비디오를 보고 물음의 답을 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https://www.youtube.com/watch?v=hcymislezjI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325110"/>
            <a:ext cx="11622232" cy="270161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1) </a:t>
            </a:r>
            <a:r>
              <a:rPr lang="ko-KR" altLang="en-US" sz="3000" b="1" dirty="0">
                <a:solidFill>
                  <a:schemeClr val="bg1"/>
                </a:solidFill>
              </a:rPr>
              <a:t>어린 시절 아인슈타인이 다닌 학교의 교육에 대해서 뭐라고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</a:t>
            </a:r>
            <a:r>
              <a:rPr lang="ko-KR" altLang="en-US" sz="3000" b="1" dirty="0">
                <a:solidFill>
                  <a:schemeClr val="bg1"/>
                </a:solidFill>
              </a:rPr>
              <a:t>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2) </a:t>
            </a:r>
            <a:r>
              <a:rPr lang="ko-KR" altLang="en-US" sz="3000" b="1" dirty="0">
                <a:solidFill>
                  <a:schemeClr val="bg1"/>
                </a:solidFill>
              </a:rPr>
              <a:t>아인슈타인의 삼촌은 수학에 대해서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3) </a:t>
            </a:r>
            <a:r>
              <a:rPr lang="ko-KR" altLang="en-US" sz="3000" b="1" dirty="0">
                <a:solidFill>
                  <a:schemeClr val="bg1"/>
                </a:solidFill>
              </a:rPr>
              <a:t>공부의 가장 중요한 시작점은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Graphic 2" descr="Test tubes">
            <a:extLst>
              <a:ext uri="{FF2B5EF4-FFF2-40B4-BE49-F238E27FC236}">
                <a16:creationId xmlns:a16="http://schemas.microsoft.com/office/drawing/2014/main" id="{9BA0CE7E-2C45-446C-9A36-1BB99FCB1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536157"/>
            <a:ext cx="914400" cy="914400"/>
          </a:xfrm>
          <a:prstGeom prst="rect">
            <a:avLst/>
          </a:prstGeom>
        </p:spPr>
      </p:pic>
      <p:pic>
        <p:nvPicPr>
          <p:cNvPr id="9" name="Graphic 8" descr="Flask">
            <a:extLst>
              <a:ext uri="{FF2B5EF4-FFF2-40B4-BE49-F238E27FC236}">
                <a16:creationId xmlns:a16="http://schemas.microsoft.com/office/drawing/2014/main" id="{88AB80BF-2A26-4E9C-824F-1A438A4678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906" y="40966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</a:t>
            </a:r>
            <a:r>
              <a:rPr lang="ko-KR" altLang="en-US" sz="3200" b="1" dirty="0"/>
              <a:t>다음 링크를 열어서 시를 읽어 보고 물음에 답해 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</a:t>
            </a:r>
          </a:p>
          <a:p>
            <a:r>
              <a:rPr lang="en-US" altLang="ko-KR" sz="2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http://biz.heraldcorp.com/culture/view.php?ud=201903210834219912412_1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214255"/>
            <a:ext cx="11622232" cy="256309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    1) </a:t>
            </a:r>
            <a:r>
              <a:rPr lang="ko-KR" altLang="en-US" sz="2800" b="1" dirty="0">
                <a:solidFill>
                  <a:schemeClr val="bg1"/>
                </a:solidFill>
              </a:rPr>
              <a:t>이 시의 제목은 뭔가요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이 시를 쓴 사람은 무슨 일을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이 시를 쓴 사람은 왜 제목을 그렇게 붙였을까요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4) </a:t>
            </a:r>
            <a:r>
              <a:rPr lang="ko-KR" altLang="en-US" sz="2800" b="1" dirty="0">
                <a:solidFill>
                  <a:schemeClr val="bg1"/>
                </a:solidFill>
              </a:rPr>
              <a:t>이 시와 어울리는 한국 속담은 뭐가 있을까요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Schnauzer">
                <a:extLst>
                  <a:ext uri="{FF2B5EF4-FFF2-40B4-BE49-F238E27FC236}">
                    <a16:creationId xmlns:a16="http://schemas.microsoft.com/office/drawing/2014/main" id="{83A3387C-45B0-410B-83DA-84A96DA9516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4810906"/>
                  </p:ext>
                </p:extLst>
              </p:nvPr>
            </p:nvGraphicFramePr>
            <p:xfrm>
              <a:off x="235271" y="1342661"/>
              <a:ext cx="908691" cy="100334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908691" cy="1003345"/>
                    </a:xfrm>
                    <a:prstGeom prst="rect">
                      <a:avLst/>
                    </a:prstGeom>
                  </am3d:spPr>
                  <am3d:camera>
                    <am3d:pos x="0" y="0" z="624091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549675" d="1000000"/>
                    <am3d:preTrans dx="-416368" dy="-14289374" dz="-5045570"/>
                    <am3d:scale>
                      <am3d:sx n="1000000" d="1000000"/>
                      <am3d:sy n="1000000" d="1000000"/>
                      <am3d:sz n="1000000" d="1000000"/>
                    </am3d:scale>
                    <am3d:rot ax="933540" ay="-1632215" az="-4352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49555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Schnauzer">
                <a:extLst>
                  <a:ext uri="{FF2B5EF4-FFF2-40B4-BE49-F238E27FC236}">
                    <a16:creationId xmlns:a16="http://schemas.microsoft.com/office/drawing/2014/main" id="{83A3387C-45B0-410B-83DA-84A96DA951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271" y="1342661"/>
                <a:ext cx="908691" cy="1003345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452E928-B661-44DC-A72C-77820DDB8B95}"/>
              </a:ext>
            </a:extLst>
          </p:cNvPr>
          <p:cNvSpPr txBox="1"/>
          <p:nvPr/>
        </p:nvSpPr>
        <p:spPr>
          <a:xfrm>
            <a:off x="931681" y="1938035"/>
            <a:ext cx="297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00FF"/>
                </a:solidFill>
                <a:sym typeface="Wingdings" panose="05000000000000000000" pitchFamily="2" charset="2"/>
              </a:rPr>
              <a:t> </a:t>
            </a:r>
            <a:r>
              <a:rPr lang="ko-KR" altLang="en-US" b="1" dirty="0">
                <a:solidFill>
                  <a:srgbClr val="0000FF"/>
                </a:solidFill>
                <a:sym typeface="Wingdings" panose="05000000000000000000" pitchFamily="2" charset="2"/>
              </a:rPr>
              <a:t>강아지를 움직여 보세요</a:t>
            </a:r>
            <a:r>
              <a:rPr lang="en-US" altLang="ko-KR" b="1" dirty="0">
                <a:solidFill>
                  <a:srgbClr val="0000FF"/>
                </a:solidFill>
                <a:sym typeface="Wingdings" panose="05000000000000000000" pitchFamily="2" charset="2"/>
              </a:rPr>
              <a:t>.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pic>
        <p:nvPicPr>
          <p:cNvPr id="7" name="Graphic 6" descr="Atom">
            <a:extLst>
              <a:ext uri="{FF2B5EF4-FFF2-40B4-BE49-F238E27FC236}">
                <a16:creationId xmlns:a16="http://schemas.microsoft.com/office/drawing/2014/main" id="{45CE9331-C502-4BED-B825-A23619FD41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205" y="3947409"/>
            <a:ext cx="1167515" cy="116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https://www.youtube.com/watch?v=IkFam0_WEqc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https://www.youtube.com/watch?v=bX75IbnqykA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270694"/>
            <a:ext cx="11622232" cy="2756034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>
                <a:solidFill>
                  <a:schemeClr val="bg1"/>
                </a:solidFill>
              </a:rPr>
              <a:t>             메타인지가 무엇이라고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여러분이 공부를 하는 데        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있어서 여러분이 아는 것과 여러분이 모르는 것을 구분할 수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있나요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그렇다면 여러분이 모르는 것을 위해 어떻게 공부를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할 것인지 공부 계획에 대해서 글로 풀어서 두 단락 정도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32FDBC-2B5C-4314-9212-51444DCB4D00}"/>
              </a:ext>
            </a:extLst>
          </p:cNvPr>
          <p:cNvSpPr/>
          <p:nvPr/>
        </p:nvSpPr>
        <p:spPr>
          <a:xfrm>
            <a:off x="209550" y="4698192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Graphic 2" descr="Globe">
            <a:extLst>
              <a:ext uri="{FF2B5EF4-FFF2-40B4-BE49-F238E27FC236}">
                <a16:creationId xmlns:a16="http://schemas.microsoft.com/office/drawing/2014/main" id="{0CBE5FBE-CDA3-4C99-89FE-7D3F6FC9B8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8562" y="1979292"/>
            <a:ext cx="914400" cy="914400"/>
          </a:xfrm>
          <a:prstGeom prst="rect">
            <a:avLst/>
          </a:prstGeom>
        </p:spPr>
      </p:pic>
      <p:pic>
        <p:nvPicPr>
          <p:cNvPr id="7" name="Graphic 6" descr="Telescope">
            <a:extLst>
              <a:ext uri="{FF2B5EF4-FFF2-40B4-BE49-F238E27FC236}">
                <a16:creationId xmlns:a16="http://schemas.microsoft.com/office/drawing/2014/main" id="{09EA2703-763E-465C-8107-2E5253790D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3398" y="3863989"/>
            <a:ext cx="933451" cy="93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1390" y="2664628"/>
            <a:ext cx="11249891" cy="2389912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</a:t>
            </a:r>
            <a:r>
              <a:rPr lang="ko-KR" altLang="en-US" sz="2500" b="1" dirty="0"/>
              <a:t>만약 누군가가 여러분에게 공부를 반드시 해야 하냐고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묻는다면 여러분은 그 사람에게 어떻게 대답을 할 것 </a:t>
            </a:r>
            <a:r>
              <a:rPr lang="ko-KR" altLang="en-US" sz="2500" b="1" dirty="0" err="1"/>
              <a:t>같은가요</a:t>
            </a:r>
            <a:r>
              <a:rPr lang="en-US" altLang="ko-KR" sz="2500" b="1" dirty="0"/>
              <a:t>?</a:t>
            </a:r>
            <a:r>
              <a:rPr lang="ko-KR" altLang="en-US" sz="2500" b="1" dirty="0"/>
              <a:t>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여러분의 생각을 잘 정리해서 여러분의 생각을 지지해 주는 예를 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두세 가지 정도 들어 글로 써 보세요</a:t>
            </a:r>
            <a:r>
              <a:rPr lang="en-US" altLang="ko-KR" sz="2500" b="1" dirty="0"/>
              <a:t>.</a:t>
            </a:r>
            <a:endParaRPr lang="ko-KR" altLang="en-US" sz="2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3850" y="3670527"/>
            <a:ext cx="551699" cy="523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762001" y="3670528"/>
            <a:ext cx="124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</TotalTime>
  <Words>475</Words>
  <Application>Microsoft Office PowerPoint</Application>
  <PresentationFormat>Widescreen</PresentationFormat>
  <Paragraphs>89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11  왜 공부를 해야 하는가?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271</cp:revision>
  <dcterms:created xsi:type="dcterms:W3CDTF">2020-04-18T22:55:50Z</dcterms:created>
  <dcterms:modified xsi:type="dcterms:W3CDTF">2020-06-28T01:08:52Z</dcterms:modified>
</cp:coreProperties>
</file>